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9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C258B-07D9-AD21-9F24-FAD8EF03BF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0B3F563-DD1C-9970-5A13-D1CAC4680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65E15E-9291-1BC4-64B6-743FAD0161E1}"/>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3339D60F-E7C0-F027-BAEE-9AAAF55A9F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376858-E72A-26E4-A2C5-23522BB4D53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11119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2AEC2-E274-1F03-BAD8-BDD77D8F8F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0935C-4019-FBA1-74C3-BBF9BF14F4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76BF19-0BBA-4182-F9D8-3C2ABB88B04D}"/>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4F1A394C-D9B6-B5DF-1DC5-CA3B0CF843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44BAF2-674A-4089-19AC-F0323D59C103}"/>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204670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D314A40-6689-44AC-F6D5-3B2BE59C9B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488872-F517-375A-D02A-74768FF55F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F60B9E-70DF-A95E-F33D-BEFB028D9C92}"/>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D0894307-79B8-0F26-E6CB-EF400896AE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5B10DE-BC37-4215-8C00-8CB01CEAABA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16806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A902A-79AC-6D53-8B45-05F1B45556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018847-F901-6DE5-1D14-3854C79865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7C43B4-62C4-8BA9-14D7-71977297F170}"/>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519DAE56-22CF-CA6B-BCA8-75299DAD7C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F70744-57F4-5640-395B-D28E5DD545E8}"/>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3077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38C3E-0FF0-DCDE-5610-9106151E22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F3EDD2B-38C2-0F58-1758-1C4EA845D2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5E539BC-BB7C-19BC-224B-5DD73037ADDE}"/>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78EBAA78-93ED-60F6-EF74-7A751B076C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944582-2FC2-A557-1446-2E7EE5AAA8B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19877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082C0-4D02-BA45-06B0-5D49F2DAEB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6848DC-B662-EA1A-7D08-F46427D964C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B7F839E-1DF2-0053-0197-838300A694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F63CAA-DC70-94CC-2AEF-69AB62ACB0F0}"/>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6" name="页脚占位符 5">
            <a:extLst>
              <a:ext uri="{FF2B5EF4-FFF2-40B4-BE49-F238E27FC236}">
                <a16:creationId xmlns:a16="http://schemas.microsoft.com/office/drawing/2014/main" id="{1AC466D5-1380-D447-C583-1434F1AFF6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E2DAF0-32D7-2622-B6FA-7D4B512A4AAD}"/>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082324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817EA-C7E2-3EAB-293C-CBA09F32BD4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9DF4AD-8E78-9E4D-7938-6B8AE4C71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D81E91-4F1C-EA92-ABFD-9DA002517C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A159B0-3E8D-74A2-935B-3F274A9B3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880E219-A3D1-0EF2-5A77-A4DAC6D6854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D227B6-0127-8FC5-44D4-4A85EC28131F}"/>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8" name="页脚占位符 7">
            <a:extLst>
              <a:ext uri="{FF2B5EF4-FFF2-40B4-BE49-F238E27FC236}">
                <a16:creationId xmlns:a16="http://schemas.microsoft.com/office/drawing/2014/main" id="{108F4967-EFB9-D649-2A4D-D1A6937DDB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08773E-29AA-B01B-5BEF-99A671AC8B1C}"/>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28939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68AD4-CA03-E9F5-F15A-E88C856998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40EA98-B8FA-5B8A-A5DF-0A6AAD3F9D3A}"/>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4" name="页脚占位符 3">
            <a:extLst>
              <a:ext uri="{FF2B5EF4-FFF2-40B4-BE49-F238E27FC236}">
                <a16:creationId xmlns:a16="http://schemas.microsoft.com/office/drawing/2014/main" id="{4F3D659F-800A-C5D7-282F-35D21A264E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E61EFC-0A2B-4C72-220D-90FE6DAA2295}"/>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79567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F3CE8-4063-43B2-D760-DCF231135834}"/>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3" name="页脚占位符 2">
            <a:extLst>
              <a:ext uri="{FF2B5EF4-FFF2-40B4-BE49-F238E27FC236}">
                <a16:creationId xmlns:a16="http://schemas.microsoft.com/office/drawing/2014/main" id="{A8C30A76-483A-8EDE-995D-12F38F930A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570D4F-1D4A-E608-96E5-14EA5685E664}"/>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72746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DB9E8-32F4-E358-F0B8-FBFC9C297A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2B4241-86A0-BB66-CF40-2463C4ED1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6477FD-31EB-C7E2-D8DA-C65FB68BF3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D807FF-0EA4-045C-E818-553C0D3DC636}"/>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6" name="页脚占位符 5">
            <a:extLst>
              <a:ext uri="{FF2B5EF4-FFF2-40B4-BE49-F238E27FC236}">
                <a16:creationId xmlns:a16="http://schemas.microsoft.com/office/drawing/2014/main" id="{8BFDB688-D200-95D2-E36B-53D493DFAB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3217C7-3C65-40AC-49E1-27C6B70904AC}"/>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923573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F2D8B-9877-6BF2-2311-25B1E8A6C4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2405324-3858-0072-2EB3-55A7915DB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54656E-F903-21E8-E344-5680CB215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84A5AF-AB20-EC9D-E9F5-39D8927AF1D2}"/>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6" name="页脚占位符 5">
            <a:extLst>
              <a:ext uri="{FF2B5EF4-FFF2-40B4-BE49-F238E27FC236}">
                <a16:creationId xmlns:a16="http://schemas.microsoft.com/office/drawing/2014/main" id="{AEF170B0-9527-E4CF-5111-17D9C95701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2E3FAC-AD58-4EE6-A3F0-BFCCB52C1C0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39216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C75EA50-AE14-6702-F672-AD61DF494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9112F3-1F36-82C4-1366-3A679FC7D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074BAE-E182-FCF2-15CA-F027676834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7812F4E1-FADC-F96D-1F5B-F36C0E9A4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75B55D-3266-2F77-3559-1732B79F9B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66307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2D6AEB8-A60A-79B0-60C2-A6B8CD96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059" y="0"/>
            <a:ext cx="965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AABE9B9-04AD-CB68-D227-FD1BB8303CD3}"/>
              </a:ext>
            </a:extLst>
          </p:cNvPr>
          <p:cNvSpPr>
            <a:spLocks noGrp="1"/>
          </p:cNvSpPr>
          <p:nvPr>
            <p:ph type="ctrTitle"/>
          </p:nvPr>
        </p:nvSpPr>
        <p:spPr>
          <a:xfrm>
            <a:off x="-3087141" y="1122363"/>
            <a:ext cx="19304000" cy="2387600"/>
          </a:xfrm>
        </p:spPr>
        <p:txBody>
          <a:bodyPr/>
          <a:lstStyle/>
          <a:p>
            <a:r>
              <a:rPr lang="zh-CN" altLang="en-US" b="1" dirty="0">
                <a:solidFill>
                  <a:schemeClr val="bg1"/>
                </a:solidFill>
                <a:latin typeface="仿宋" panose="02010609060101010101" pitchFamily="49" charset="-122"/>
                <a:ea typeface="仿宋" panose="02010609060101010101" pitchFamily="49" charset="-122"/>
              </a:rPr>
              <a:t>敦煌莫高窟</a:t>
            </a:r>
          </a:p>
        </p:txBody>
      </p:sp>
      <p:sp>
        <p:nvSpPr>
          <p:cNvPr id="3" name="副标题 2">
            <a:extLst>
              <a:ext uri="{FF2B5EF4-FFF2-40B4-BE49-F238E27FC236}">
                <a16:creationId xmlns:a16="http://schemas.microsoft.com/office/drawing/2014/main" id="{43A06725-C447-8294-41BE-10015CF493B9}"/>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465933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FF3BB-5837-4EAC-3B94-C3A15C32E68E}"/>
              </a:ext>
            </a:extLst>
          </p:cNvPr>
          <p:cNvSpPr>
            <a:spLocks noGrp="1"/>
          </p:cNvSpPr>
          <p:nvPr>
            <p:ph type="title"/>
          </p:nvPr>
        </p:nvSpPr>
        <p:spPr>
          <a:xfrm>
            <a:off x="693057" y="2766218"/>
            <a:ext cx="10515600" cy="1325563"/>
          </a:xfrm>
        </p:spPr>
        <p:txBody>
          <a:bodyPr/>
          <a:lstStyle/>
          <a:p>
            <a:pPr algn="ctr"/>
            <a:r>
              <a:rPr lang="en-US" altLang="zh-CN" dirty="0"/>
              <a:t>Thank you</a:t>
            </a:r>
            <a:r>
              <a:rPr lang="zh-CN" altLang="en-US" dirty="0"/>
              <a:t>！</a:t>
            </a:r>
          </a:p>
        </p:txBody>
      </p:sp>
      <p:sp>
        <p:nvSpPr>
          <p:cNvPr id="3" name="内容占位符 2">
            <a:extLst>
              <a:ext uri="{FF2B5EF4-FFF2-40B4-BE49-F238E27FC236}">
                <a16:creationId xmlns:a16="http://schemas.microsoft.com/office/drawing/2014/main" id="{0904BDB8-31C3-C676-4B2B-3DF5051EA55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98116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2C4B6A-CD9A-08D3-5566-028272DBBC99}"/>
              </a:ext>
            </a:extLst>
          </p:cNvPr>
          <p:cNvSpPr>
            <a:spLocks noGrp="1"/>
          </p:cNvSpPr>
          <p:nvPr>
            <p:ph idx="1"/>
          </p:nvPr>
        </p:nvSpPr>
        <p:spPr>
          <a:xfrm>
            <a:off x="838200" y="602343"/>
            <a:ext cx="5315857" cy="5574620"/>
          </a:xfrm>
        </p:spPr>
        <p:txBody>
          <a:bodyPr>
            <a:normAutofit fontScale="92500" lnSpcReduction="10000"/>
          </a:bodyPr>
          <a:lstStyle/>
          <a:p>
            <a:r>
              <a:rPr lang="zh-CN" altLang="en-US" dirty="0"/>
              <a:t>莫高窟，坐落于河西走廊的西部尽头的敦煌。它的开凿从十六国时期至元代，前后延续约</a:t>
            </a:r>
            <a:r>
              <a:rPr lang="en-US" altLang="zh-CN" dirty="0"/>
              <a:t>1000</a:t>
            </a:r>
            <a:r>
              <a:rPr lang="zh-CN" altLang="en-US" dirty="0"/>
              <a:t>年，这在中国石窟中绝无仅有。它既是中国古代文明的一个璀璨的艺术宝库，也是古代丝绸之路上曾经发生过的不同文明之间对话和交流的重要见证。莫高窟现有洞窟</a:t>
            </a:r>
            <a:r>
              <a:rPr lang="en-US" altLang="zh-CN" dirty="0"/>
              <a:t>735</a:t>
            </a:r>
            <a:r>
              <a:rPr lang="zh-CN" altLang="en-US" dirty="0"/>
              <a:t>个，保存壁画</a:t>
            </a:r>
            <a:r>
              <a:rPr lang="en-US" altLang="zh-CN" dirty="0"/>
              <a:t>4.5</a:t>
            </a:r>
            <a:r>
              <a:rPr lang="zh-CN" altLang="en-US" dirty="0"/>
              <a:t>万多平方米，彩塑</a:t>
            </a:r>
            <a:r>
              <a:rPr lang="en-US" altLang="zh-CN" dirty="0"/>
              <a:t>2400</a:t>
            </a:r>
            <a:r>
              <a:rPr lang="zh-CN" altLang="en-US" dirty="0"/>
              <a:t>余尊，唐宋木构窟檐</a:t>
            </a:r>
            <a:r>
              <a:rPr lang="en-US" altLang="zh-CN" dirty="0"/>
              <a:t>5</a:t>
            </a:r>
            <a:r>
              <a:rPr lang="zh-CN" altLang="en-US" dirty="0"/>
              <a:t>座，是中国石窟艺术发展演变的一个缩影，在石窟艺术中享有崇高的历史地位。窟内绘、塑佛像及佛典内容，为佛徒修行、观像、礼拜处所。敦煌石窟是建筑、雕塑、壁画三者结合的立体艺术。</a:t>
            </a:r>
          </a:p>
        </p:txBody>
      </p:sp>
      <p:sp>
        <p:nvSpPr>
          <p:cNvPr id="4" name="AutoShape 2">
            <a:extLst>
              <a:ext uri="{FF2B5EF4-FFF2-40B4-BE49-F238E27FC236}">
                <a16:creationId xmlns:a16="http://schemas.microsoft.com/office/drawing/2014/main" id="{0F78DCC5-3C3D-2E87-F793-4520C173A5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a:extLst>
              <a:ext uri="{FF2B5EF4-FFF2-40B4-BE49-F238E27FC236}">
                <a16:creationId xmlns:a16="http://schemas.microsoft.com/office/drawing/2014/main" id="{13F557DE-5D1F-005D-136F-45DC7D51A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271" y="400050"/>
            <a:ext cx="510540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95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92FC-C912-210A-B9D1-740EEE925EC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94464B4-C7C4-C288-63B2-E187C3ABF27A}"/>
              </a:ext>
            </a:extLst>
          </p:cNvPr>
          <p:cNvSpPr>
            <a:spLocks noGrp="1"/>
          </p:cNvSpPr>
          <p:nvPr>
            <p:ph idx="1"/>
          </p:nvPr>
        </p:nvSpPr>
        <p:spPr>
          <a:xfrm>
            <a:off x="4335238" y="1803401"/>
            <a:ext cx="3791857" cy="4351338"/>
          </a:xfrm>
        </p:spPr>
        <p:txBody>
          <a:bodyPr/>
          <a:lstStyle/>
          <a:p>
            <a:r>
              <a:rPr lang="zh-CN" altLang="en-US" dirty="0"/>
              <a:t>洞窟分南北两区：南区</a:t>
            </a:r>
            <a:r>
              <a:rPr lang="en-US" altLang="zh-CN" dirty="0"/>
              <a:t>492</a:t>
            </a:r>
            <a:r>
              <a:rPr lang="zh-CN" altLang="en-US" dirty="0"/>
              <a:t>个洞窟是莫高窟礼佛活动的场所，北区</a:t>
            </a:r>
            <a:r>
              <a:rPr lang="en-US" altLang="zh-CN" dirty="0"/>
              <a:t>243</a:t>
            </a:r>
            <a:r>
              <a:rPr lang="zh-CN" altLang="en-US" dirty="0"/>
              <a:t>个洞窟主要是僧人和工匠的居住地，内有修行和生活设施土炕坑、烟道、壁龛、灯台等，但多无彩塑和壁画。</a:t>
            </a:r>
          </a:p>
        </p:txBody>
      </p:sp>
      <p:pic>
        <p:nvPicPr>
          <p:cNvPr id="4" name="图片 3">
            <a:extLst>
              <a:ext uri="{FF2B5EF4-FFF2-40B4-BE49-F238E27FC236}">
                <a16:creationId xmlns:a16="http://schemas.microsoft.com/office/drawing/2014/main" id="{558BB349-616A-D4CF-28E1-4B5E4A65873A}"/>
              </a:ext>
            </a:extLst>
          </p:cNvPr>
          <p:cNvPicPr>
            <a:picLocks noChangeAspect="1"/>
          </p:cNvPicPr>
          <p:nvPr/>
        </p:nvPicPr>
        <p:blipFill>
          <a:blip r:embed="rId2"/>
          <a:stretch>
            <a:fillRect/>
          </a:stretch>
        </p:blipFill>
        <p:spPr>
          <a:xfrm>
            <a:off x="87995" y="365125"/>
            <a:ext cx="4344969" cy="5796189"/>
          </a:xfrm>
          <a:prstGeom prst="rect">
            <a:avLst/>
          </a:prstGeom>
        </p:spPr>
      </p:pic>
      <p:pic>
        <p:nvPicPr>
          <p:cNvPr id="5" name="图片 4">
            <a:extLst>
              <a:ext uri="{FF2B5EF4-FFF2-40B4-BE49-F238E27FC236}">
                <a16:creationId xmlns:a16="http://schemas.microsoft.com/office/drawing/2014/main" id="{B3F4E4FD-5DFD-849D-1550-0BFABF27867E}"/>
              </a:ext>
            </a:extLst>
          </p:cNvPr>
          <p:cNvPicPr>
            <a:picLocks noChangeAspect="1"/>
          </p:cNvPicPr>
          <p:nvPr/>
        </p:nvPicPr>
        <p:blipFill>
          <a:blip r:embed="rId3"/>
          <a:stretch>
            <a:fillRect/>
          </a:stretch>
        </p:blipFill>
        <p:spPr>
          <a:xfrm>
            <a:off x="7933122" y="530905"/>
            <a:ext cx="3972910" cy="5848124"/>
          </a:xfrm>
          <a:prstGeom prst="rect">
            <a:avLst/>
          </a:prstGeom>
        </p:spPr>
      </p:pic>
    </p:spTree>
    <p:extLst>
      <p:ext uri="{BB962C8B-B14F-4D97-AF65-F5344CB8AC3E}">
        <p14:creationId xmlns:p14="http://schemas.microsoft.com/office/powerpoint/2010/main" val="362947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C3924-3626-3BB4-B3C1-6D5E44B217AD}"/>
              </a:ext>
            </a:extLst>
          </p:cNvPr>
          <p:cNvSpPr>
            <a:spLocks noGrp="1"/>
          </p:cNvSpPr>
          <p:nvPr>
            <p:ph type="title"/>
          </p:nvPr>
        </p:nvSpPr>
        <p:spPr>
          <a:xfrm>
            <a:off x="838200" y="365126"/>
            <a:ext cx="10515600" cy="1115332"/>
          </a:xfrm>
        </p:spPr>
        <p:txBody>
          <a:bodyPr/>
          <a:lstStyle/>
          <a:p>
            <a:pPr algn="ctr"/>
            <a:r>
              <a:rPr lang="zh-CN" altLang="en-US" dirty="0"/>
              <a:t>历史沿革</a:t>
            </a:r>
          </a:p>
        </p:txBody>
      </p:sp>
      <p:sp>
        <p:nvSpPr>
          <p:cNvPr id="3" name="内容占位符 2">
            <a:extLst>
              <a:ext uri="{FF2B5EF4-FFF2-40B4-BE49-F238E27FC236}">
                <a16:creationId xmlns:a16="http://schemas.microsoft.com/office/drawing/2014/main" id="{04A10322-F006-9106-66CD-4256CD6436CD}"/>
              </a:ext>
            </a:extLst>
          </p:cNvPr>
          <p:cNvSpPr>
            <a:spLocks noGrp="1"/>
          </p:cNvSpPr>
          <p:nvPr>
            <p:ph idx="1"/>
          </p:nvPr>
        </p:nvSpPr>
        <p:spPr/>
        <p:txBody>
          <a:bodyPr/>
          <a:lstStyle/>
          <a:p>
            <a:r>
              <a:rPr lang="zh-CN" altLang="en-US" dirty="0"/>
              <a:t>公元前</a:t>
            </a:r>
            <a:r>
              <a:rPr lang="en-US" altLang="zh-CN" dirty="0"/>
              <a:t>111</a:t>
            </a:r>
            <a:r>
              <a:rPr lang="zh-CN" altLang="en-US" dirty="0"/>
              <a:t>年，汉武帝为抵御匈奴，设敦煌郡作为边防哨所。自汉武帝开通丝绸之路后，作为西陲重镇的敦煌，成为沟通中原和西域的交通枢纽、丝绸之路沿线的商业中心，以及各种民族与文化交汇的场域。其中，佛教文化和艺术在内的中西文明在这里交汇、碰撞，这是敦煌石窟艺术产生的历史根源。</a:t>
            </a:r>
            <a:endParaRPr lang="en-US" altLang="zh-CN" dirty="0"/>
          </a:p>
          <a:p>
            <a:r>
              <a:rPr lang="zh-CN" altLang="en-US" dirty="0"/>
              <a:t>此后，北魏宗室东阳王元太荣（本名元荣），北周贵族建平公于义先后出任瓜州（敦煌）刺史，受崇佛造像风习的影响，莫高窟开始发展。隋和唐前期，敦煌成为丝绸之路的主要商业枢纽和重要的宗教中心，莫高窟也进入鼎盛时期，成为各方的朝圣之地。</a:t>
            </a:r>
          </a:p>
        </p:txBody>
      </p:sp>
    </p:spTree>
    <p:extLst>
      <p:ext uri="{BB962C8B-B14F-4D97-AF65-F5344CB8AC3E}">
        <p14:creationId xmlns:p14="http://schemas.microsoft.com/office/powerpoint/2010/main" val="115007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0E562-DEAC-6896-0AB1-EA1ACCDC67F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7467BD5-6349-5C38-725A-9FFAC6FCC0D8}"/>
              </a:ext>
            </a:extLst>
          </p:cNvPr>
          <p:cNvSpPr>
            <a:spLocks noGrp="1"/>
          </p:cNvSpPr>
          <p:nvPr>
            <p:ph idx="1"/>
          </p:nvPr>
        </p:nvSpPr>
        <p:spPr>
          <a:xfrm>
            <a:off x="838200" y="420914"/>
            <a:ext cx="5896429" cy="5756049"/>
          </a:xfrm>
        </p:spPr>
        <p:txBody>
          <a:bodyPr/>
          <a:lstStyle/>
          <a:p>
            <a:r>
              <a:rPr lang="en-US" altLang="zh-CN" dirty="0"/>
              <a:t>20</a:t>
            </a:r>
            <a:r>
              <a:rPr lang="zh-CN" altLang="en-US" dirty="0"/>
              <a:t>世纪初至</a:t>
            </a:r>
            <a:r>
              <a:rPr lang="en-US" altLang="zh-CN" dirty="0"/>
              <a:t>40</a:t>
            </a:r>
            <a:r>
              <a:rPr lang="zh-CN" altLang="en-US" dirty="0"/>
              <a:t>年代初敦煌艺术研究所成立之前，是敦煌石窟历史考古研究的发端，主要是对石窟的考察、调查、记录和资料的公布。王圆箓（</a:t>
            </a:r>
            <a:r>
              <a:rPr lang="en-US" altLang="zh-CN" dirty="0"/>
              <a:t>1849-1931</a:t>
            </a:r>
            <a:r>
              <a:rPr lang="zh-CN" altLang="en-US" dirty="0"/>
              <a:t>）敦煌在</a:t>
            </a:r>
            <a:r>
              <a:rPr lang="en-US" altLang="zh-CN" dirty="0"/>
              <a:t>20</a:t>
            </a:r>
            <a:r>
              <a:rPr lang="zh-CN" altLang="en-US" dirty="0"/>
              <a:t>世纪引起关注，与藏经洞的发现有密切关系。王圆箓是一个云游道士，于</a:t>
            </a:r>
            <a:r>
              <a:rPr lang="en-US" altLang="zh-CN" dirty="0"/>
              <a:t>1890</a:t>
            </a:r>
            <a:r>
              <a:rPr lang="zh-CN" altLang="en-US" dirty="0"/>
              <a:t>年左右来到敦煌莫高窟，并在此定居。他俨然成为石窟的民间守护者，并四处筹款以修缮庙宇。</a:t>
            </a:r>
          </a:p>
        </p:txBody>
      </p:sp>
      <p:pic>
        <p:nvPicPr>
          <p:cNvPr id="4" name="图片 3">
            <a:extLst>
              <a:ext uri="{FF2B5EF4-FFF2-40B4-BE49-F238E27FC236}">
                <a16:creationId xmlns:a16="http://schemas.microsoft.com/office/drawing/2014/main" id="{64C7F9BC-458C-C1B3-E40C-3BE893E84F79}"/>
              </a:ext>
            </a:extLst>
          </p:cNvPr>
          <p:cNvPicPr>
            <a:picLocks noChangeAspect="1"/>
          </p:cNvPicPr>
          <p:nvPr/>
        </p:nvPicPr>
        <p:blipFill>
          <a:blip r:embed="rId2"/>
          <a:stretch>
            <a:fillRect/>
          </a:stretch>
        </p:blipFill>
        <p:spPr>
          <a:xfrm>
            <a:off x="6896100" y="312850"/>
            <a:ext cx="4191000" cy="5972175"/>
          </a:xfrm>
          <a:prstGeom prst="rect">
            <a:avLst/>
          </a:prstGeom>
        </p:spPr>
      </p:pic>
    </p:spTree>
    <p:extLst>
      <p:ext uri="{BB962C8B-B14F-4D97-AF65-F5344CB8AC3E}">
        <p14:creationId xmlns:p14="http://schemas.microsoft.com/office/powerpoint/2010/main" val="127703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3BBA7-23A5-C86C-E46D-D4643D886B5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CECFC1-EE3D-65A4-D323-C50E481044B2}"/>
              </a:ext>
            </a:extLst>
          </p:cNvPr>
          <p:cNvSpPr>
            <a:spLocks noGrp="1"/>
          </p:cNvSpPr>
          <p:nvPr>
            <p:ph idx="1"/>
          </p:nvPr>
        </p:nvSpPr>
        <p:spPr>
          <a:xfrm>
            <a:off x="5519058" y="805543"/>
            <a:ext cx="6273800" cy="5371420"/>
          </a:xfrm>
        </p:spPr>
        <p:txBody>
          <a:bodyPr>
            <a:normAutofit/>
          </a:bodyPr>
          <a:lstStyle/>
          <a:p>
            <a:r>
              <a:rPr lang="zh-CN" altLang="en-US" dirty="0"/>
              <a:t>王圆箓发现藏经洞后，英国的</a:t>
            </a:r>
            <a:r>
              <a:rPr lang="en-US" altLang="zh-CN" dirty="0"/>
              <a:t>M.A.</a:t>
            </a:r>
            <a:r>
              <a:rPr lang="zh-CN" altLang="en-US" dirty="0"/>
              <a:t>斯坦因</a:t>
            </a:r>
            <a:r>
              <a:rPr lang="en-US" altLang="zh-CN" dirty="0"/>
              <a:t>(Marc Aurel Stein</a:t>
            </a:r>
            <a:r>
              <a:rPr lang="zh-CN" altLang="en-US" dirty="0"/>
              <a:t>，</a:t>
            </a:r>
            <a:r>
              <a:rPr lang="en-US" altLang="zh-CN" dirty="0"/>
              <a:t>1862-1943)</a:t>
            </a:r>
            <a:r>
              <a:rPr lang="zh-CN" altLang="en-US" dirty="0"/>
              <a:t>、法国人伯希和、日本人橘瑞超和吉川小一郎相继掠走洞中大量经书等文物，俄国人</a:t>
            </a:r>
            <a:r>
              <a:rPr lang="en-US" altLang="zh-CN" dirty="0"/>
              <a:t>S.F.</a:t>
            </a:r>
            <a:r>
              <a:rPr lang="zh-CN" altLang="en-US" dirty="0"/>
              <a:t>奥尔登堡</a:t>
            </a:r>
            <a:r>
              <a:rPr lang="en-US" altLang="zh-CN" dirty="0"/>
              <a:t>(</a:t>
            </a:r>
            <a:r>
              <a:rPr lang="en-US" altLang="zh-CN" dirty="0" err="1"/>
              <a:t>Сергей</a:t>
            </a:r>
            <a:r>
              <a:rPr lang="en-US" altLang="zh-CN" dirty="0"/>
              <a:t> </a:t>
            </a:r>
            <a:r>
              <a:rPr lang="en-US" altLang="zh-CN" dirty="0" err="1"/>
              <a:t>федорович</a:t>
            </a:r>
            <a:r>
              <a:rPr lang="en-US" altLang="zh-CN" dirty="0"/>
              <a:t> </a:t>
            </a:r>
            <a:r>
              <a:rPr lang="en-US" altLang="zh-CN" dirty="0" err="1"/>
              <a:t>Ольденбург</a:t>
            </a:r>
            <a:r>
              <a:rPr lang="zh-CN" altLang="en-US" dirty="0"/>
              <a:t>，</a:t>
            </a:r>
            <a:r>
              <a:rPr lang="en-US" altLang="zh-CN" dirty="0"/>
              <a:t>1863-1934)</a:t>
            </a:r>
            <a:r>
              <a:rPr lang="zh-CN" altLang="en-US" dirty="0"/>
              <a:t>、美国人</a:t>
            </a:r>
            <a:r>
              <a:rPr lang="en-US" altLang="zh-CN" dirty="0"/>
              <a:t>L.</a:t>
            </a:r>
            <a:r>
              <a:rPr lang="zh-CN" altLang="en-US" dirty="0"/>
              <a:t>华尔纳还盗走莫高窟的一些壁画。这些盗劫和破坏使敦煌文物受到很大损失。 </a:t>
            </a:r>
            <a:r>
              <a:rPr lang="en-US" altLang="zh-CN" dirty="0"/>
              <a:t>[2]</a:t>
            </a:r>
            <a:r>
              <a:rPr lang="zh-CN" altLang="en-US" dirty="0"/>
              <a:t>同时，他们中也有人开始以考古学的方法对洞窟做了编号、测绘、照相、文字记录，并公布了敦煌石窟的部分照片和资料。</a:t>
            </a:r>
          </a:p>
          <a:p>
            <a:endParaRPr lang="zh-CN" altLang="en-US" dirty="0"/>
          </a:p>
        </p:txBody>
      </p:sp>
      <p:pic>
        <p:nvPicPr>
          <p:cNvPr id="4" name="图片 3">
            <a:extLst>
              <a:ext uri="{FF2B5EF4-FFF2-40B4-BE49-F238E27FC236}">
                <a16:creationId xmlns:a16="http://schemas.microsoft.com/office/drawing/2014/main" id="{EADE130D-E78A-26F7-6134-CD89A3B971AD}"/>
              </a:ext>
            </a:extLst>
          </p:cNvPr>
          <p:cNvPicPr>
            <a:picLocks noChangeAspect="1"/>
          </p:cNvPicPr>
          <p:nvPr/>
        </p:nvPicPr>
        <p:blipFill>
          <a:blip r:embed="rId2"/>
          <a:stretch>
            <a:fillRect/>
          </a:stretch>
        </p:blipFill>
        <p:spPr>
          <a:xfrm>
            <a:off x="86988" y="0"/>
            <a:ext cx="4920538" cy="6858000"/>
          </a:xfrm>
          <a:prstGeom prst="rect">
            <a:avLst/>
          </a:prstGeom>
        </p:spPr>
      </p:pic>
    </p:spTree>
    <p:extLst>
      <p:ext uri="{BB962C8B-B14F-4D97-AF65-F5344CB8AC3E}">
        <p14:creationId xmlns:p14="http://schemas.microsoft.com/office/powerpoint/2010/main" val="333822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232F0-249C-7CD7-F7C4-F8395868B44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26E496-C690-2769-B563-4BC7F3B89399}"/>
              </a:ext>
            </a:extLst>
          </p:cNvPr>
          <p:cNvSpPr>
            <a:spLocks noGrp="1"/>
          </p:cNvSpPr>
          <p:nvPr>
            <p:ph idx="1"/>
          </p:nvPr>
        </p:nvSpPr>
        <p:spPr>
          <a:xfrm>
            <a:off x="838200" y="863600"/>
            <a:ext cx="6063343" cy="5313363"/>
          </a:xfrm>
        </p:spPr>
        <p:txBody>
          <a:bodyPr>
            <a:normAutofit/>
          </a:bodyPr>
          <a:lstStyle/>
          <a:p>
            <a:r>
              <a:rPr lang="en-US" altLang="zh-CN" dirty="0"/>
              <a:t>1950</a:t>
            </a:r>
            <a:r>
              <a:rPr lang="zh-CN" altLang="en-US" dirty="0"/>
              <a:t>年，敦煌艺术研究所更名为敦煌文物研究所，国家正式参与敦煌文物的保护、维修与研究。</a:t>
            </a:r>
            <a:r>
              <a:rPr lang="en-US" altLang="zh-CN" dirty="0"/>
              <a:t>1951</a:t>
            </a:r>
            <a:r>
              <a:rPr lang="zh-CN" altLang="en-US" dirty="0"/>
              <a:t>年，文化部委托清华大学、北京大学、古代建筑修整所的古建、考古专家，勘察莫高窟保护现状，制定保护规划，并在此后的</a:t>
            </a:r>
            <a:r>
              <a:rPr lang="en-US" altLang="zh-CN" dirty="0"/>
              <a:t>10</a:t>
            </a:r>
            <a:r>
              <a:rPr lang="zh-CN" altLang="en-US" dirty="0"/>
              <a:t>年间，抢修了</a:t>
            </a:r>
            <a:r>
              <a:rPr lang="en-US" altLang="zh-CN" dirty="0"/>
              <a:t>5</a:t>
            </a:r>
            <a:r>
              <a:rPr lang="zh-CN" altLang="en-US" dirty="0"/>
              <a:t>座唐宋木结构建筑，维修加固了</a:t>
            </a:r>
            <a:r>
              <a:rPr lang="en-US" altLang="zh-CN" dirty="0"/>
              <a:t>3</a:t>
            </a:r>
            <a:r>
              <a:rPr lang="zh-CN" altLang="en-US" dirty="0"/>
              <a:t>处崩塌崖面和数百个洞窟。</a:t>
            </a:r>
            <a:r>
              <a:rPr lang="en-US" altLang="zh-CN" dirty="0"/>
              <a:t>1961</a:t>
            </a:r>
            <a:r>
              <a:rPr lang="zh-CN" altLang="en-US" dirty="0"/>
              <a:t>年，敦煌莫高窟被列为国家级文物保护单位。</a:t>
            </a:r>
            <a:r>
              <a:rPr lang="en-US" altLang="zh-CN" dirty="0"/>
              <a:t>1963</a:t>
            </a:r>
            <a:r>
              <a:rPr lang="zh-CN" altLang="en-US" dirty="0"/>
              <a:t>年</a:t>
            </a:r>
            <a:r>
              <a:rPr lang="en-US" altLang="zh-CN" dirty="0"/>
              <a:t>~1966</a:t>
            </a:r>
            <a:r>
              <a:rPr lang="zh-CN" altLang="en-US" dirty="0"/>
              <a:t>年，先后三期完成了敦煌莫高窟</a:t>
            </a:r>
            <a:r>
              <a:rPr lang="en-US" altLang="zh-CN" dirty="0"/>
              <a:t>576</a:t>
            </a:r>
            <a:r>
              <a:rPr lang="zh-CN" altLang="en-US" dirty="0"/>
              <a:t>米崖面和</a:t>
            </a:r>
            <a:r>
              <a:rPr lang="en-US" altLang="zh-CN" dirty="0"/>
              <a:t>354</a:t>
            </a:r>
            <a:r>
              <a:rPr lang="zh-CN" altLang="en-US" dirty="0"/>
              <a:t>个洞窟的维修加固。</a:t>
            </a:r>
          </a:p>
        </p:txBody>
      </p:sp>
      <p:pic>
        <p:nvPicPr>
          <p:cNvPr id="4" name="图片 3">
            <a:extLst>
              <a:ext uri="{FF2B5EF4-FFF2-40B4-BE49-F238E27FC236}">
                <a16:creationId xmlns:a16="http://schemas.microsoft.com/office/drawing/2014/main" id="{DC5A5FCE-5957-5A08-3471-5E6674DF75B4}"/>
              </a:ext>
            </a:extLst>
          </p:cNvPr>
          <p:cNvPicPr>
            <a:picLocks noChangeAspect="1"/>
          </p:cNvPicPr>
          <p:nvPr/>
        </p:nvPicPr>
        <p:blipFill>
          <a:blip r:embed="rId2"/>
          <a:stretch>
            <a:fillRect/>
          </a:stretch>
        </p:blipFill>
        <p:spPr>
          <a:xfrm>
            <a:off x="7032171" y="519112"/>
            <a:ext cx="4191000" cy="5819775"/>
          </a:xfrm>
          <a:prstGeom prst="rect">
            <a:avLst/>
          </a:prstGeom>
        </p:spPr>
      </p:pic>
    </p:spTree>
    <p:extLst>
      <p:ext uri="{BB962C8B-B14F-4D97-AF65-F5344CB8AC3E}">
        <p14:creationId xmlns:p14="http://schemas.microsoft.com/office/powerpoint/2010/main" val="241038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64FEE-EE0F-E797-A36B-8B5F7322F336}"/>
              </a:ext>
            </a:extLst>
          </p:cNvPr>
          <p:cNvSpPr>
            <a:spLocks noGrp="1"/>
          </p:cNvSpPr>
          <p:nvPr>
            <p:ph type="title"/>
          </p:nvPr>
        </p:nvSpPr>
        <p:spPr>
          <a:xfrm>
            <a:off x="838200" y="365126"/>
            <a:ext cx="6498771" cy="1028246"/>
          </a:xfrm>
        </p:spPr>
        <p:txBody>
          <a:bodyPr/>
          <a:lstStyle/>
          <a:p>
            <a:pPr algn="ctr"/>
            <a:r>
              <a:rPr lang="zh-CN" altLang="en-US" dirty="0"/>
              <a:t>九层楼</a:t>
            </a:r>
          </a:p>
        </p:txBody>
      </p:sp>
      <p:sp>
        <p:nvSpPr>
          <p:cNvPr id="6" name="内容占位符 5">
            <a:extLst>
              <a:ext uri="{FF2B5EF4-FFF2-40B4-BE49-F238E27FC236}">
                <a16:creationId xmlns:a16="http://schemas.microsoft.com/office/drawing/2014/main" id="{773D4A5D-A9B8-8FED-F97F-D3B0098A2881}"/>
              </a:ext>
            </a:extLst>
          </p:cNvPr>
          <p:cNvSpPr>
            <a:spLocks noGrp="1"/>
          </p:cNvSpPr>
          <p:nvPr>
            <p:ph idx="1"/>
          </p:nvPr>
        </p:nvSpPr>
        <p:spPr>
          <a:xfrm>
            <a:off x="838200" y="1825625"/>
            <a:ext cx="5794829" cy="4351338"/>
          </a:xfrm>
        </p:spPr>
        <p:txBody>
          <a:bodyPr/>
          <a:lstStyle/>
          <a:p>
            <a:pPr marL="0" indent="0">
              <a:buNone/>
            </a:pPr>
            <a:r>
              <a:rPr lang="zh-CN" altLang="en-US" dirty="0"/>
              <a:t>第</a:t>
            </a:r>
            <a:r>
              <a:rPr lang="en-US" altLang="zh-CN" dirty="0"/>
              <a:t>96</a:t>
            </a:r>
            <a:r>
              <a:rPr lang="zh-CN" altLang="en-US" dirty="0"/>
              <a:t>窟窟外木构建筑之俗称。唐代称北大像。俗称大佛殿。代表窟之一。敦煌石窟之第一大窟，建于初唐。洞窟直通崖顶，高</a:t>
            </a:r>
            <a:r>
              <a:rPr lang="en-US" altLang="zh-CN" dirty="0"/>
              <a:t>40</a:t>
            </a:r>
            <a:r>
              <a:rPr lang="zh-CN" altLang="en-US" dirty="0"/>
              <a:t>米，窟外有九层木构建筑，高</a:t>
            </a:r>
            <a:r>
              <a:rPr lang="en-US" altLang="zh-CN" dirty="0"/>
              <a:t>45</a:t>
            </a:r>
            <a:r>
              <a:rPr lang="zh-CN" altLang="en-US" dirty="0"/>
              <a:t>米。窟内徒壁无画，依崖塑敦煌石窟中最大塑像</a:t>
            </a:r>
            <a:r>
              <a:rPr lang="en-US" altLang="zh-CN" dirty="0"/>
              <a:t>(</a:t>
            </a:r>
            <a:r>
              <a:rPr lang="zh-CN" altLang="en-US" dirty="0"/>
              <a:t>高</a:t>
            </a:r>
            <a:r>
              <a:rPr lang="en-US" altLang="zh-CN" dirty="0"/>
              <a:t>33</a:t>
            </a:r>
            <a:r>
              <a:rPr lang="zh-CN" altLang="en-US" dirty="0"/>
              <a:t>米</a:t>
            </a:r>
            <a:r>
              <a:rPr lang="en-US" altLang="zh-CN" dirty="0"/>
              <a:t>)</a:t>
            </a:r>
            <a:r>
              <a:rPr lang="zh-CN" altLang="en-US" dirty="0"/>
              <a:t>的弥勒佛像。高度仅次于四川乐山石刻大佛</a:t>
            </a:r>
            <a:r>
              <a:rPr lang="en-US" altLang="zh-CN" dirty="0"/>
              <a:t>(71</a:t>
            </a:r>
            <a:r>
              <a:rPr lang="zh-CN" altLang="en-US" dirty="0"/>
              <a:t>米</a:t>
            </a:r>
            <a:r>
              <a:rPr lang="en-US" altLang="zh-CN" dirty="0"/>
              <a:t>)</a:t>
            </a:r>
            <a:r>
              <a:rPr lang="zh-CN" altLang="en-US" dirty="0"/>
              <a:t>和四川荣县石刻大佛</a:t>
            </a:r>
            <a:r>
              <a:rPr lang="en-US" altLang="zh-CN" dirty="0"/>
              <a:t>(36</a:t>
            </a:r>
            <a:r>
              <a:rPr lang="zh-CN" altLang="en-US" dirty="0"/>
              <a:t>米余</a:t>
            </a:r>
            <a:r>
              <a:rPr lang="en-US" altLang="zh-CN" dirty="0"/>
              <a:t>)</a:t>
            </a:r>
            <a:r>
              <a:rPr lang="zh-CN" altLang="en-US" dirty="0"/>
              <a:t>。在泥塑造像中，其高度则为全国之冠。</a:t>
            </a:r>
          </a:p>
        </p:txBody>
      </p:sp>
      <p:pic>
        <p:nvPicPr>
          <p:cNvPr id="7" name="图片 6">
            <a:extLst>
              <a:ext uri="{FF2B5EF4-FFF2-40B4-BE49-F238E27FC236}">
                <a16:creationId xmlns:a16="http://schemas.microsoft.com/office/drawing/2014/main" id="{059C6F1D-4CFB-9ED3-236B-64E02D60AB4E}"/>
              </a:ext>
            </a:extLst>
          </p:cNvPr>
          <p:cNvPicPr>
            <a:picLocks noChangeAspect="1"/>
          </p:cNvPicPr>
          <p:nvPr/>
        </p:nvPicPr>
        <p:blipFill>
          <a:blip r:embed="rId2"/>
          <a:stretch>
            <a:fillRect/>
          </a:stretch>
        </p:blipFill>
        <p:spPr>
          <a:xfrm>
            <a:off x="7571014" y="438150"/>
            <a:ext cx="4191000" cy="5981700"/>
          </a:xfrm>
          <a:prstGeom prst="rect">
            <a:avLst/>
          </a:prstGeom>
        </p:spPr>
      </p:pic>
    </p:spTree>
    <p:extLst>
      <p:ext uri="{BB962C8B-B14F-4D97-AF65-F5344CB8AC3E}">
        <p14:creationId xmlns:p14="http://schemas.microsoft.com/office/powerpoint/2010/main" val="276374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66376-0FA9-86A3-717A-ED5BC1ED83B4}"/>
              </a:ext>
            </a:extLst>
          </p:cNvPr>
          <p:cNvSpPr>
            <a:spLocks noGrp="1"/>
          </p:cNvSpPr>
          <p:nvPr>
            <p:ph type="title"/>
          </p:nvPr>
        </p:nvSpPr>
        <p:spPr/>
        <p:txBody>
          <a:bodyPr/>
          <a:lstStyle/>
          <a:p>
            <a:pPr algn="ctr"/>
            <a:r>
              <a:rPr lang="zh-CN" altLang="en-US" dirty="0"/>
              <a:t>藏经洞</a:t>
            </a:r>
          </a:p>
        </p:txBody>
      </p:sp>
      <p:sp>
        <p:nvSpPr>
          <p:cNvPr id="3" name="内容占位符 2">
            <a:extLst>
              <a:ext uri="{FF2B5EF4-FFF2-40B4-BE49-F238E27FC236}">
                <a16:creationId xmlns:a16="http://schemas.microsoft.com/office/drawing/2014/main" id="{BBB8B81E-F6D4-9B28-B661-61AEE27418FF}"/>
              </a:ext>
            </a:extLst>
          </p:cNvPr>
          <p:cNvSpPr>
            <a:spLocks noGrp="1"/>
          </p:cNvSpPr>
          <p:nvPr>
            <p:ph idx="1"/>
          </p:nvPr>
        </p:nvSpPr>
        <p:spPr/>
        <p:txBody>
          <a:bodyPr/>
          <a:lstStyle/>
          <a:p>
            <a:pPr marL="0" indent="0">
              <a:buNone/>
            </a:pPr>
            <a:r>
              <a:rPr lang="zh-CN" altLang="en-US" dirty="0"/>
              <a:t>莫高窟第</a:t>
            </a:r>
            <a:r>
              <a:rPr lang="en-US" altLang="zh-CN" dirty="0"/>
              <a:t>17</a:t>
            </a:r>
            <a:r>
              <a:rPr lang="zh-CN" altLang="en-US" dirty="0"/>
              <a:t>窟，即藏经洞，亦称“鸣沙石室”“敦煌石室”，位于第</a:t>
            </a:r>
            <a:r>
              <a:rPr lang="en-US" altLang="zh-CN" dirty="0"/>
              <a:t>16</a:t>
            </a:r>
            <a:r>
              <a:rPr lang="zh-CN" altLang="en-US" dirty="0"/>
              <a:t>窟甬道北壁，建于唐大中五年至咸通三年（</a:t>
            </a:r>
            <a:r>
              <a:rPr lang="en-US" altLang="zh-CN" dirty="0"/>
              <a:t>851—862</a:t>
            </a:r>
            <a:r>
              <a:rPr lang="zh-CN" altLang="en-US" dirty="0"/>
              <a:t>）间，原为晚唐河西释门都僧统洪䛒的禅窟，洪䛒逝世后，其下属僧徒或吴姓本家改禅窟为影堂。此窟平面近于方形，覆斗形顶，地面至窟顶高</a:t>
            </a:r>
            <a:r>
              <a:rPr lang="en-US" altLang="zh-CN" dirty="0"/>
              <a:t>3</a:t>
            </a:r>
            <a:r>
              <a:rPr lang="zh-CN" altLang="en-US" dirty="0"/>
              <a:t>米，北壁前建长方形禅床式低坛，坛上端坐一身泥塑坐像，为洪䛒高僧像。北壁画二菩提树，枝叶相接，以示洪䛒在菩提树下坐禅。菩提树东侧画一比丘尼，双手捧持对凤团扇；西侧画一近事女，一手持巾，一手执杖。西壁嵌有大中五年洪䛒告身碑一通。窟内因发现数以万计从公元</a:t>
            </a:r>
            <a:r>
              <a:rPr lang="en-US" altLang="zh-CN" dirty="0"/>
              <a:t>4</a:t>
            </a:r>
            <a:r>
              <a:rPr lang="zh-CN" altLang="en-US" dirty="0"/>
              <a:t>世纪到</a:t>
            </a:r>
            <a:r>
              <a:rPr lang="en-US" altLang="zh-CN" dirty="0"/>
              <a:t>11</a:t>
            </a:r>
            <a:r>
              <a:rPr lang="zh-CN" altLang="en-US" dirty="0"/>
              <a:t>世纪的古代佛经写本、社会文书、绢画、刺绣、法器等文物，故而俗称“藏经洞”。</a:t>
            </a:r>
          </a:p>
        </p:txBody>
      </p:sp>
      <p:pic>
        <p:nvPicPr>
          <p:cNvPr id="4" name="图片 3">
            <a:extLst>
              <a:ext uri="{FF2B5EF4-FFF2-40B4-BE49-F238E27FC236}">
                <a16:creationId xmlns:a16="http://schemas.microsoft.com/office/drawing/2014/main" id="{CD983327-FDDF-C11B-328A-2E95AD424E83}"/>
              </a:ext>
            </a:extLst>
          </p:cNvPr>
          <p:cNvPicPr>
            <a:picLocks noChangeAspect="1"/>
          </p:cNvPicPr>
          <p:nvPr/>
        </p:nvPicPr>
        <p:blipFill>
          <a:blip r:embed="rId2"/>
          <a:stretch>
            <a:fillRect/>
          </a:stretch>
        </p:blipFill>
        <p:spPr>
          <a:xfrm>
            <a:off x="3615872" y="1468614"/>
            <a:ext cx="5245100" cy="4255683"/>
          </a:xfrm>
          <a:prstGeom prst="rect">
            <a:avLst/>
          </a:prstGeom>
        </p:spPr>
      </p:pic>
    </p:spTree>
    <p:extLst>
      <p:ext uri="{BB962C8B-B14F-4D97-AF65-F5344CB8AC3E}">
        <p14:creationId xmlns:p14="http://schemas.microsoft.com/office/powerpoint/2010/main" val="254134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1007</Words>
  <Application>Microsoft Office PowerPoint</Application>
  <PresentationFormat>宽屏</PresentationFormat>
  <Paragraphs>14</Paragraphs>
  <Slides>10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vt:lpstr>
      <vt:lpstr>等线 Light</vt:lpstr>
      <vt:lpstr>仿宋</vt:lpstr>
      <vt:lpstr>Arial</vt:lpstr>
      <vt:lpstr>Office 主题​​</vt:lpstr>
      <vt:lpstr>敦煌莫高窟</vt:lpstr>
      <vt:lpstr>PowerPoint 演示文稿</vt:lpstr>
      <vt:lpstr>PowerPoint 演示文稿</vt:lpstr>
      <vt:lpstr>历史沿革</vt:lpstr>
      <vt:lpstr>PowerPoint 演示文稿</vt:lpstr>
      <vt:lpstr>PowerPoint 演示文稿</vt:lpstr>
      <vt:lpstr>PowerPoint 演示文稿</vt:lpstr>
      <vt:lpstr>九层楼</vt:lpstr>
      <vt:lpstr>藏经洞</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422109833@qq.com</dc:creator>
  <cp:lastModifiedBy>422109833@qq.com</cp:lastModifiedBy>
  <cp:revision>3</cp:revision>
  <dcterms:created xsi:type="dcterms:W3CDTF">2024-11-03T11:47:39Z</dcterms:created>
  <dcterms:modified xsi:type="dcterms:W3CDTF">2024-11-06T14:26:45Z</dcterms:modified>
</cp:coreProperties>
</file>